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317" r:id="rId2"/>
    <p:sldId id="314" r:id="rId3"/>
    <p:sldId id="318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40" r:id="rId12"/>
    <p:sldId id="330" r:id="rId13"/>
    <p:sldId id="336" r:id="rId14"/>
    <p:sldId id="337" r:id="rId15"/>
    <p:sldId id="339" r:id="rId16"/>
    <p:sldId id="319" r:id="rId17"/>
    <p:sldId id="338" r:id="rId18"/>
    <p:sldId id="321" r:id="rId19"/>
    <p:sldId id="322" r:id="rId20"/>
    <p:sldId id="320" r:id="rId21"/>
  </p:sldIdLst>
  <p:sldSz cx="12195175" cy="6859588"/>
  <p:notesSz cx="7099300" cy="10234613"/>
  <p:custDataLst>
    <p:tags r:id="rId24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>
          <p15:clr>
            <a:srgbClr val="A4A3A4"/>
          </p15:clr>
        </p15:guide>
        <p15:guide id="2" pos="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EAEAEA"/>
    <a:srgbClr val="DDDDDD"/>
    <a:srgbClr val="B2B2B2"/>
    <a:srgbClr val="808080"/>
    <a:srgbClr val="5F5F5F"/>
    <a:srgbClr val="333333"/>
    <a:srgbClr val="1C1C1C"/>
    <a:srgbClr val="080808"/>
    <a:srgbClr val="006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AFCF84-D585-42B4-946D-BE0080487D6B}" v="4" dt="2024-06-24T13:02:15.217"/>
    <p1510:client id="{61143FBD-4161-465B-8002-A9E1EE6FD439}" v="125" dt="2024-06-24T11:01:15.469"/>
    <p1510:client id="{65E30B7A-B413-4365-ABFC-6EB58AA11773}" v="498" dt="2024-06-24T17:59:33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0" autoAdjust="0"/>
    <p:restoredTop sz="76220" autoAdjust="0"/>
  </p:normalViewPr>
  <p:slideViewPr>
    <p:cSldViewPr>
      <p:cViewPr varScale="1">
        <p:scale>
          <a:sx n="98" d="100"/>
          <a:sy n="98" d="100"/>
        </p:scale>
        <p:origin x="354" y="90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044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Easy to use. Needs two parameter: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ideal edge length: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diag_of_bbox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/ 20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Envelope size. Smaller: better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feauture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preservation.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99.9 percent success rate when limited to 3 &gt;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&lt; 32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gb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mem. 100 % if 27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hrs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&lt; 1oo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gb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They have very interesting comparisons and visualization, so check them out if you are interested. Especially seeing the noise stress is quite impressive.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Method can be used for: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surface repair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cad models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Structured meshing: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quadmeshes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hexidral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mesh or hex-dominant meshes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when dealing with input boundary, the method allows smoothing to handle open regions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meshing for multi materials solids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multi component input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- works also well with thin surfaces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70500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sharp features handled in a soft way. Balance between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feauture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preservation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robutsness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efficiency.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for repairing method is limited to surface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withouth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large openings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rational based comp. and envelope check is slow: but fast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tetwild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seems to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adresss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efficiency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3960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84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is a volumetric discretization method.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Input: usually takes 3D shape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Uses tetrahedra to fill the shapes interior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Output: volumetric tetrahedral mesh that conforms to the input surface.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3032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Has a lot of applications. E.g., physical simulation, rendering, interpolation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83382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Overall, this is a hard problem.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lot of work has been done already.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Input mesh that might be obtained from real world can be far from what the algorithm expects.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self intersections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small gaps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there is no robust and automatic way to clean up the surface. Requires manual intervention.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Fig. Contains dense needle like triangles.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you zoom in: strange regions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self-intersections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it is just garbage: or triangle soup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a bunch of models like this in the wild.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Interesting dataset: Thingi10k. Contains real world surface meshes.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Hu mentions they are ideal for 3d printing, but they are horrible as surface mesh.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they initially tried to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tetrahedralize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them, they encountered a problem.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was no method to robustly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tetmesh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all of them.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Led to crashes, or outputted something completely different from the input.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66340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it possible to have a method to robustly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tetrahedralize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mesh while preserve the input surface as much as possible?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Cgal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tetgen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DelPSC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Quartet and MMG3d.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Results are not bad as they are not designed strictly for this purpose.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Quartet has high success rate, but some of the results lose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feautres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not what we desire.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87.5 is not good enough.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Basically, there are methods that are robust like quartet but are not faithful to the input mesh and vice versa.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mathematical proofs of robustness of existing methods.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they are in infinite precision, when they are implemented in floating points, they can fail due to numerical issues.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23481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Hu proposes a new method which is: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  closed under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rationals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approximate input surface within an envelope (controlled by a parameter, envelope size)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Why envelope?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input contains smalls gaps or tiny creases, as long as they stay inside an envelope, they can all be resolved in the output.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96310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Input: a triangle soup that forms the surface of a 3d shape.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No assumption about the input.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Out: approx. constrained tetrahedral mesh within an envelope.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method is able to cleanup imperfect regions and produce high quality out.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67193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Input: a triangle soup that forms the surface of a 3d shape.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No assumption about the input.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Out: approx. constrained tetrahedral mesh within an envelope.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method is able to cleanup imperfect regions and produce high quality out.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68816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Bunch of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ssegments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as inputs.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Everythin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exact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rationals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CGAL represents numbers in fractions.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numerator and denominator could be large integers.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Delaunay triangulation. Input is put inside a box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slighty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larger than the input. Partitions the box into convex cells.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DT or DTET is known to be robust. But, does not conform to input boundary.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BSP Subdivision. For preserving the input boundary, and resolving self-intersections. First a BSP tree using the triangles we got in the first step as the initial tree nodes. The line of the input-segment to subdivide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bsp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cells. Out: a polygonal mesh.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Triangulate the mesh. Since all BSP cells are convex,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easist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way to add vertices in the centroid of the polygonal cells then connect it to the edges to form triangles. With this step the first stage is finished. Out: valid triangle mesh in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rationals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Valid: no inversion or self-intersections. Input boundary is preserved.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But: mesh could be in low quality. Output contains no inversions in exact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rationals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but if converted to floating point, might contains inversions.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4. To improve its quality we need mesh optimization. AS the quality improves we could gradually we can convert to floating points. They use four local operations for opt: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- edge splitting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- edge collapsing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- face swapping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- vertex smoothing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Details in report.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Edge collapse: one vertex to another. To accept the operations:  check if the quality is improved. The quality measure they use is conformal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amips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3d energy. If the local energy increase the local quality decrease: reject operation.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could introduce inversions in the mesh. Need inversion check.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Envelope check for making sure that the vertex does not exceed the boundary.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all checks pass, the operation is accepted.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5. In/out filtering: Remove all element outside the boundary. They use generalized winding number (Jacobson.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test of time award at this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siggraph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 Compute winding number for centroid of each cell. If winding number is larger than 0.5, then it means they are outside and they delete them.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Pipeline is finished and we get a valid high quality mesh in floating points.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59284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665360" y="610763"/>
            <a:ext cx="319841" cy="5627344"/>
            <a:chOff x="5475" y="54"/>
            <a:chExt cx="216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0" name="Rectangle 191"/>
            <p:cNvSpPr>
              <a:spLocks noChangeArrowheads="1"/>
            </p:cNvSpPr>
            <p:nvPr userDrawn="1"/>
          </p:nvSpPr>
          <p:spPr bwMode="auto">
            <a:xfrm>
              <a:off x="5585" y="16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1" name="Rectangle 193"/>
            <p:cNvSpPr>
              <a:spLocks noChangeArrowheads="1"/>
            </p:cNvSpPr>
            <p:nvPr userDrawn="1"/>
          </p:nvSpPr>
          <p:spPr bwMode="auto">
            <a:xfrm>
              <a:off x="5585" y="10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2" name="Rectangle 194"/>
            <p:cNvSpPr>
              <a:spLocks noChangeArrowheads="1"/>
            </p:cNvSpPr>
            <p:nvPr userDrawn="1"/>
          </p:nvSpPr>
          <p:spPr bwMode="auto">
            <a:xfrm>
              <a:off x="5637" y="10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3" name="Rectangle 195"/>
            <p:cNvSpPr>
              <a:spLocks noChangeArrowheads="1"/>
            </p:cNvSpPr>
            <p:nvPr userDrawn="1"/>
          </p:nvSpPr>
          <p:spPr bwMode="auto">
            <a:xfrm>
              <a:off x="5531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4" name="Rectangle 196"/>
            <p:cNvSpPr>
              <a:spLocks noChangeArrowheads="1"/>
            </p:cNvSpPr>
            <p:nvPr userDrawn="1"/>
          </p:nvSpPr>
          <p:spPr bwMode="auto">
            <a:xfrm>
              <a:off x="5585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5" name="Rectangle 197"/>
            <p:cNvSpPr>
              <a:spLocks noChangeArrowheads="1"/>
            </p:cNvSpPr>
            <p:nvPr userDrawn="1"/>
          </p:nvSpPr>
          <p:spPr bwMode="auto">
            <a:xfrm>
              <a:off x="5637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6" name="Rectangle 198"/>
            <p:cNvSpPr>
              <a:spLocks noChangeArrowheads="1"/>
            </p:cNvSpPr>
            <p:nvPr userDrawn="1"/>
          </p:nvSpPr>
          <p:spPr bwMode="auto">
            <a:xfrm>
              <a:off x="5479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6" y="76220"/>
            <a:ext cx="11258941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6" y="3074354"/>
            <a:ext cx="11258941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grpSp>
        <p:nvGrpSpPr>
          <p:cNvPr id="201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2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3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4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5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6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7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8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9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200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90" y="182432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0" y="908260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5" y="908260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37"/>
            <a:ext cx="4943440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1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37"/>
            <a:ext cx="4943440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3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grpSp>
        <p:nvGrpSpPr>
          <p:cNvPr id="19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1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sp>
        <p:nvSpPr>
          <p:cNvPr id="28" name="Rectangle 27"/>
          <p:cNvSpPr/>
          <p:nvPr userDrawn="1"/>
        </p:nvSpPr>
        <p:spPr bwMode="auto">
          <a:xfrm>
            <a:off x="10621396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89" y="91277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72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44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166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888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88" indent="-3571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525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5100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2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8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937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658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6380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6102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5" Type="http://schemas.openxmlformats.org/officeDocument/2006/relationships/image" Target="../media/image2.pn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D</a:t>
            </a:r>
            <a:r>
              <a:rPr lang="de-AT" sz="3600" dirty="0"/>
              <a:t>r. Delaunay </a:t>
            </a:r>
            <a:r>
              <a:rPr lang="de-AT" sz="3600" dirty="0" err="1"/>
              <a:t>or</a:t>
            </a:r>
            <a:r>
              <a:rPr lang="de-AT" sz="3600" dirty="0"/>
              <a:t>:</a:t>
            </a:r>
            <a:br>
              <a:rPr lang="de-AT" sz="3600" dirty="0"/>
            </a:br>
            <a:r>
              <a:rPr lang="de-AT" sz="3600" dirty="0" err="1"/>
              <a:t>How</a:t>
            </a:r>
            <a:r>
              <a:rPr lang="de-AT" sz="3600" dirty="0"/>
              <a:t> I </a:t>
            </a:r>
            <a:r>
              <a:rPr lang="de-AT" sz="3600" dirty="0" err="1"/>
              <a:t>Learned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</a:t>
            </a:r>
            <a:r>
              <a:rPr lang="de-AT" sz="3600" dirty="0" err="1"/>
              <a:t>Stop</a:t>
            </a:r>
            <a:r>
              <a:rPr lang="de-AT" sz="3600" dirty="0"/>
              <a:t> </a:t>
            </a:r>
            <a:r>
              <a:rPr lang="de-AT" sz="3600" dirty="0" err="1"/>
              <a:t>Worrying</a:t>
            </a:r>
            <a:r>
              <a:rPr lang="de-AT" sz="3600" dirty="0"/>
              <a:t> and Love </a:t>
            </a:r>
            <a:r>
              <a:rPr lang="de-AT" sz="3600" dirty="0" err="1"/>
              <a:t>Triangulations</a:t>
            </a:r>
            <a:endParaRPr lang="de-AT" sz="36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Saip-Can Hasbay (01428723)</a:t>
            </a:r>
          </a:p>
          <a:p>
            <a:r>
              <a:rPr lang="de-AT" dirty="0"/>
              <a:t>Supervisor: David Hahn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Research Unit </a:t>
            </a:r>
            <a:r>
              <a:rPr lang="en-US" dirty="0"/>
              <a:t>of Computer Graphics</a:t>
            </a:r>
          </a:p>
          <a:p>
            <a:r>
              <a:rPr lang="en-US" dirty="0"/>
              <a:t>Institute of Visual Computing &amp; Human-Centered Technology</a:t>
            </a:r>
            <a:endParaRPr lang="de-AT" dirty="0"/>
          </a:p>
          <a:p>
            <a:r>
              <a:rPr lang="de-AT" dirty="0"/>
              <a:t>TU Wien, Austria</a:t>
            </a:r>
          </a:p>
        </p:txBody>
      </p:sp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TetWild</a:t>
            </a:r>
            <a:r>
              <a:rPr lang="en-US" dirty="0"/>
              <a:t>: Hu et al. 2018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05876-335F-D7A2-B05B-6EFD0860F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Method</a:t>
            </a:r>
          </a:p>
          <a:p>
            <a:pPr lvl="1"/>
            <a:r>
              <a:rPr lang="de-AT" dirty="0" err="1"/>
              <a:t>Closed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rationals</a:t>
            </a:r>
            <a:endParaRPr lang="de-AT" dirty="0"/>
          </a:p>
          <a:p>
            <a:pPr lvl="1"/>
            <a:r>
              <a:rPr lang="de-AT" dirty="0" err="1"/>
              <a:t>Approximate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</a:t>
            </a:r>
            <a:r>
              <a:rPr lang="de-AT" dirty="0" err="1"/>
              <a:t>surface</a:t>
            </a:r>
            <a:r>
              <a:rPr lang="de-AT" dirty="0"/>
              <a:t> </a:t>
            </a:r>
            <a:r>
              <a:rPr lang="de-AT" dirty="0" err="1"/>
              <a:t>within</a:t>
            </a:r>
            <a:r>
              <a:rPr lang="de-AT" dirty="0"/>
              <a:t> an </a:t>
            </a:r>
            <a:r>
              <a:rPr lang="de-AT" dirty="0" err="1"/>
              <a:t>envelope</a:t>
            </a:r>
            <a:r>
              <a:rPr lang="de-AT" dirty="0"/>
              <a:t>.</a:t>
            </a:r>
          </a:p>
          <a:p>
            <a:endParaRPr lang="de-AT" dirty="0"/>
          </a:p>
          <a:p>
            <a:r>
              <a:rPr lang="de-AT" dirty="0" err="1"/>
              <a:t>Why</a:t>
            </a:r>
            <a:r>
              <a:rPr lang="de-AT" dirty="0"/>
              <a:t> </a:t>
            </a:r>
            <a:r>
              <a:rPr lang="de-AT" dirty="0" err="1"/>
              <a:t>envelope</a:t>
            </a:r>
            <a:r>
              <a:rPr lang="de-AT" dirty="0"/>
              <a:t>?</a:t>
            </a:r>
          </a:p>
          <a:p>
            <a:pPr lvl="1"/>
            <a:endParaRPr lang="de-AT" dirty="0"/>
          </a:p>
          <a:p>
            <a:pPr marL="539750" lvl="1" indent="0">
              <a:buNone/>
            </a:pPr>
            <a:endParaRPr lang="de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pic>
        <p:nvPicPr>
          <p:cNvPr id="6" name="hu_envelope">
            <a:hlinkClick r:id="" action="ppaction://media"/>
            <a:extLst>
              <a:ext uri="{FF2B5EF4-FFF2-40B4-BE49-F238E27FC236}">
                <a16:creationId xmlns:a16="http://schemas.microsoft.com/office/drawing/2014/main" id="{3F7C59B7-2D4B-7744-6592-BA2722DEB9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8955" y="3933850"/>
            <a:ext cx="11048925" cy="22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8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9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TetWild</a:t>
            </a:r>
            <a:r>
              <a:rPr lang="en-US" dirty="0"/>
              <a:t>: Input &amp; Output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05876-335F-D7A2-B05B-6EFD0860F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de-AT" dirty="0"/>
              <a:t>Input: </a:t>
            </a:r>
            <a:r>
              <a:rPr lang="de-AT" dirty="0" err="1"/>
              <a:t>Triangle</a:t>
            </a:r>
            <a:r>
              <a:rPr lang="de-AT" dirty="0"/>
              <a:t> </a:t>
            </a:r>
            <a:r>
              <a:rPr lang="de-AT" dirty="0" err="1"/>
              <a:t>mesh</a:t>
            </a:r>
            <a:endParaRPr lang="de-AT" dirty="0"/>
          </a:p>
          <a:p>
            <a:pPr lvl="1">
              <a:lnSpc>
                <a:spcPct val="250000"/>
              </a:lnSpc>
            </a:pP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assumption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.</a:t>
            </a:r>
          </a:p>
          <a:p>
            <a:pPr>
              <a:lnSpc>
                <a:spcPct val="250000"/>
              </a:lnSpc>
            </a:pPr>
            <a:r>
              <a:rPr lang="de-AT" dirty="0"/>
              <a:t>Output: </a:t>
            </a:r>
            <a:r>
              <a:rPr lang="de-AT" dirty="0" err="1"/>
              <a:t>Approximately</a:t>
            </a:r>
            <a:r>
              <a:rPr lang="de-AT" dirty="0"/>
              <a:t> </a:t>
            </a:r>
            <a:r>
              <a:rPr lang="de-AT" dirty="0" err="1"/>
              <a:t>constrained</a:t>
            </a:r>
            <a:r>
              <a:rPr lang="de-AT" dirty="0"/>
              <a:t> </a:t>
            </a:r>
            <a:r>
              <a:rPr lang="de-AT" dirty="0" err="1"/>
              <a:t>tetrahedral</a:t>
            </a:r>
            <a:r>
              <a:rPr lang="de-AT" dirty="0"/>
              <a:t> </a:t>
            </a:r>
            <a:r>
              <a:rPr lang="de-AT" dirty="0" err="1"/>
              <a:t>mesh</a:t>
            </a:r>
            <a:r>
              <a:rPr lang="de-AT" dirty="0"/>
              <a:t>.</a:t>
            </a:r>
          </a:p>
          <a:p>
            <a:pPr lvl="1">
              <a:lnSpc>
                <a:spcPct val="250000"/>
              </a:lnSpc>
            </a:pPr>
            <a:r>
              <a:rPr lang="de-AT" dirty="0" err="1"/>
              <a:t>Manages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deal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imperfect</a:t>
            </a:r>
            <a:r>
              <a:rPr lang="de-AT" dirty="0"/>
              <a:t> </a:t>
            </a:r>
            <a:r>
              <a:rPr lang="de-AT" dirty="0" err="1"/>
              <a:t>regions</a:t>
            </a:r>
            <a:r>
              <a:rPr lang="de-AT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5544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TetWild</a:t>
            </a:r>
            <a:r>
              <a:rPr lang="en-US" dirty="0"/>
              <a:t>: Pipeline in 2D</a:t>
            </a:r>
            <a:endParaRPr lang="de-AT" dirty="0"/>
          </a:p>
        </p:txBody>
      </p:sp>
      <p:pic>
        <p:nvPicPr>
          <p:cNvPr id="7" name="Content Placeholder 6" descr="A diagram of a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7B05B429-6BBA-4DE3-C86C-6140F8FDF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830" y="2808093"/>
            <a:ext cx="10513168" cy="149418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B599E25-0EB2-2E0F-10DB-3E088C715BB0}"/>
              </a:ext>
            </a:extLst>
          </p:cNvPr>
          <p:cNvSpPr/>
          <p:nvPr/>
        </p:nvSpPr>
        <p:spPr bwMode="auto">
          <a:xfrm>
            <a:off x="624979" y="4239460"/>
            <a:ext cx="6912768" cy="77451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C5BE2-1191-1517-FBF0-6B51DC28B885}"/>
              </a:ext>
            </a:extLst>
          </p:cNvPr>
          <p:cNvSpPr txBox="1"/>
          <p:nvPr/>
        </p:nvSpPr>
        <p:spPr>
          <a:xfrm>
            <a:off x="3181262" y="4365105"/>
            <a:ext cx="180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>
                <a:latin typeface="Calibri" panose="020F0502020204030204" pitchFamily="34" charset="0"/>
              </a:rPr>
              <a:t>Phase 1</a:t>
            </a:r>
            <a:endParaRPr lang="en-US" sz="2800" dirty="0" err="1">
              <a:latin typeface="Calibri" panose="020F050202020403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E312A6C-6A36-A7D4-EFF2-E961BC2EC56D}"/>
              </a:ext>
            </a:extLst>
          </p:cNvPr>
          <p:cNvSpPr/>
          <p:nvPr/>
        </p:nvSpPr>
        <p:spPr bwMode="auto">
          <a:xfrm>
            <a:off x="8257827" y="4239460"/>
            <a:ext cx="3096345" cy="77451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2A053-025D-0625-3911-5004FE9436FE}"/>
              </a:ext>
            </a:extLst>
          </p:cNvPr>
          <p:cNvSpPr txBox="1"/>
          <p:nvPr/>
        </p:nvSpPr>
        <p:spPr>
          <a:xfrm>
            <a:off x="9049915" y="4365105"/>
            <a:ext cx="180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>
                <a:latin typeface="Calibri" panose="020F0502020204030204" pitchFamily="34" charset="0"/>
              </a:rPr>
              <a:t>Phase 2</a:t>
            </a:r>
            <a:endParaRPr lang="en-US" sz="2800" dirty="0" err="1">
              <a:latin typeface="Calibri" panose="020F0502020204030204" pitchFamily="34" charset="0"/>
            </a:endParaRPr>
          </a:p>
        </p:txBody>
      </p:sp>
      <p:pic>
        <p:nvPicPr>
          <p:cNvPr id="16" name="Picture 15" descr="A diagram of a triangle&#10;&#10;Description automatically generated">
            <a:extLst>
              <a:ext uri="{FF2B5EF4-FFF2-40B4-BE49-F238E27FC236}">
                <a16:creationId xmlns:a16="http://schemas.microsoft.com/office/drawing/2014/main" id="{640495D5-B8BE-775A-8E7F-AAB5F0D4A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343" y="2048392"/>
            <a:ext cx="7544488" cy="3721948"/>
          </a:xfrm>
          <a:prstGeom prst="rect">
            <a:avLst/>
          </a:prstGeom>
        </p:spPr>
      </p:pic>
      <p:pic>
        <p:nvPicPr>
          <p:cNvPr id="30" name="Picture 29" descr="A diagram of a rectangular object with lines and dots&#10;&#10;Description automatically generated">
            <a:extLst>
              <a:ext uri="{FF2B5EF4-FFF2-40B4-BE49-F238E27FC236}">
                <a16:creationId xmlns:a16="http://schemas.microsoft.com/office/drawing/2014/main" id="{43D76498-547F-F6AA-9484-409D5F180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5343" y="2298963"/>
            <a:ext cx="7544488" cy="3556001"/>
          </a:xfrm>
          <a:prstGeom prst="rect">
            <a:avLst/>
          </a:prstGeom>
        </p:spPr>
      </p:pic>
      <p:pic>
        <p:nvPicPr>
          <p:cNvPr id="32" name="Picture 31" descr="A diagram of a barycenter triangulation&#10;&#10;Description automatically generated">
            <a:extLst>
              <a:ext uri="{FF2B5EF4-FFF2-40B4-BE49-F238E27FC236}">
                <a16:creationId xmlns:a16="http://schemas.microsoft.com/office/drawing/2014/main" id="{35C6D1C2-243C-1AE4-535D-29D834FBC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5343" y="2212453"/>
            <a:ext cx="7660676" cy="3557887"/>
          </a:xfrm>
          <a:prstGeom prst="rect">
            <a:avLst/>
          </a:prstGeom>
        </p:spPr>
      </p:pic>
      <p:pic>
        <p:nvPicPr>
          <p:cNvPr id="34" name="Picture 33" descr="A diagram of a mesh structure&#10;&#10;Description automatically generated">
            <a:extLst>
              <a:ext uri="{FF2B5EF4-FFF2-40B4-BE49-F238E27FC236}">
                <a16:creationId xmlns:a16="http://schemas.microsoft.com/office/drawing/2014/main" id="{B8AB5020-CD8D-CFA2-C6B0-46C58FE24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734" y="2182618"/>
            <a:ext cx="7742384" cy="3556000"/>
          </a:xfrm>
          <a:prstGeom prst="rect">
            <a:avLst/>
          </a:prstGeom>
        </p:spPr>
      </p:pic>
      <p:pic>
        <p:nvPicPr>
          <p:cNvPr id="36" name="Picture 35" descr="A diagram of a pyramid&#10;&#10;Description automatically generated">
            <a:extLst>
              <a:ext uri="{FF2B5EF4-FFF2-40B4-BE49-F238E27FC236}">
                <a16:creationId xmlns:a16="http://schemas.microsoft.com/office/drawing/2014/main" id="{160F08FF-AF3C-C985-F4E6-52CAA37AD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5059" y="2022553"/>
            <a:ext cx="9233123" cy="3556000"/>
          </a:xfrm>
          <a:prstGeom prst="rect">
            <a:avLst/>
          </a:prstGeom>
        </p:spPr>
      </p:pic>
      <p:pic>
        <p:nvPicPr>
          <p:cNvPr id="38" name="Picture 37" descr="A diagram of a mesh with black dots and lines&#10;&#10;Description automatically generated with medium confidence">
            <a:extLst>
              <a:ext uri="{FF2B5EF4-FFF2-40B4-BE49-F238E27FC236}">
                <a16:creationId xmlns:a16="http://schemas.microsoft.com/office/drawing/2014/main" id="{C4CC2982-2CE3-DF28-2F95-D0A4C5D3AE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1833" y="2415656"/>
            <a:ext cx="6238122" cy="326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8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TetWild</a:t>
            </a:r>
            <a:r>
              <a:rPr lang="en-US" dirty="0"/>
              <a:t>: Pipeline in 3D</a:t>
            </a:r>
            <a:endParaRPr lang="de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9A3729-986C-4455-D8DF-784532EA2ABA}"/>
              </a:ext>
            </a:extLst>
          </p:cNvPr>
          <p:cNvSpPr txBox="1"/>
          <p:nvPr/>
        </p:nvSpPr>
        <p:spPr>
          <a:xfrm>
            <a:off x="7609755" y="1025233"/>
            <a:ext cx="4180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</a:rPr>
              <a:t>TetWild</a:t>
            </a:r>
            <a:r>
              <a:rPr lang="en-US" sz="1800" dirty="0">
                <a:latin typeface="Calibri" panose="020F0502020204030204" pitchFamily="34" charset="0"/>
              </a:rPr>
              <a:t> Hu et al. 2018, SIGGRAPH 2018</a:t>
            </a:r>
            <a:endParaRPr lang="en-US" sz="1800" i="1" dirty="0">
              <a:latin typeface="Calibri" panose="020F0502020204030204" pitchFamily="34" charset="0"/>
            </a:endParaRPr>
          </a:p>
        </p:txBody>
      </p:sp>
      <p:pic>
        <p:nvPicPr>
          <p:cNvPr id="13" name="hu_3d_pipeline">
            <a:hlinkClick r:id="" action="ppaction://media"/>
            <a:extLst>
              <a:ext uri="{FF2B5EF4-FFF2-40B4-BE49-F238E27FC236}">
                <a16:creationId xmlns:a16="http://schemas.microsoft.com/office/drawing/2014/main" id="{F662A0FC-920B-D177-1634-65923C9AEA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957" y="1917626"/>
            <a:ext cx="115633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0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61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TetWild</a:t>
            </a:r>
            <a:r>
              <a:rPr lang="en-US" dirty="0"/>
              <a:t>: Advantages</a:t>
            </a:r>
            <a:endParaRPr lang="de-AT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842FF2C-4A67-54CB-D35E-19CB7AFA7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2971" y="3537632"/>
            <a:ext cx="10906340" cy="295189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  <p:pic>
        <p:nvPicPr>
          <p:cNvPr id="9" name="Picture 8" descr="A rabbit with ears and a rabbit head&#10;&#10;Description automatically generated with medium confidence">
            <a:extLst>
              <a:ext uri="{FF2B5EF4-FFF2-40B4-BE49-F238E27FC236}">
                <a16:creationId xmlns:a16="http://schemas.microsoft.com/office/drawing/2014/main" id="{3B201C05-E061-AC13-194B-4FF59AA98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593" y="989096"/>
            <a:ext cx="5458968" cy="231038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38A3936-698A-6C30-E00B-E189ADF57908}"/>
              </a:ext>
            </a:extLst>
          </p:cNvPr>
          <p:cNvSpPr/>
          <p:nvPr/>
        </p:nvSpPr>
        <p:spPr bwMode="auto">
          <a:xfrm>
            <a:off x="264939" y="5950074"/>
            <a:ext cx="1550539" cy="1628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E70EC4-935F-EBDE-C59F-785E88D48083}"/>
              </a:ext>
            </a:extLst>
          </p:cNvPr>
          <p:cNvSpPr txBox="1">
            <a:spLocks/>
          </p:cNvSpPr>
          <p:nvPr/>
        </p:nvSpPr>
        <p:spPr bwMode="auto">
          <a:xfrm>
            <a:off x="154561" y="914886"/>
            <a:ext cx="2846682" cy="75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5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5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5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6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6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6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6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2 Parameters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1016D6A-30CF-2768-6190-43BD0E7F0EE8}"/>
              </a:ext>
            </a:extLst>
          </p:cNvPr>
          <p:cNvSpPr txBox="1">
            <a:spLocks/>
          </p:cNvSpPr>
          <p:nvPr/>
        </p:nvSpPr>
        <p:spPr bwMode="auto">
          <a:xfrm>
            <a:off x="552971" y="1481905"/>
            <a:ext cx="4176464" cy="75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5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5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5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6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6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6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6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Ideal Edge </a:t>
            </a:r>
            <a:r>
              <a:rPr lang="de-AT" kern="0" dirty="0" err="1"/>
              <a:t>Length</a:t>
            </a:r>
            <a:endParaRPr lang="de-AT" kern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693DC61-1218-55C9-F917-553FCB81FE70}"/>
              </a:ext>
            </a:extLst>
          </p:cNvPr>
          <p:cNvSpPr txBox="1">
            <a:spLocks/>
          </p:cNvSpPr>
          <p:nvPr/>
        </p:nvSpPr>
        <p:spPr bwMode="auto">
          <a:xfrm>
            <a:off x="552971" y="2048924"/>
            <a:ext cx="4176464" cy="75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5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5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5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6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6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6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6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 err="1"/>
              <a:t>Envelope</a:t>
            </a:r>
            <a:r>
              <a:rPr lang="de-AT" kern="0" dirty="0"/>
              <a:t> Size (</a:t>
            </a:r>
            <a:r>
              <a:rPr lang="el-GR" dirty="0"/>
              <a:t>ε</a:t>
            </a:r>
            <a:r>
              <a:rPr lang="de-AT" kern="0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E8E959-A8C0-CC27-E6C3-C850B204CF52}"/>
              </a:ext>
            </a:extLst>
          </p:cNvPr>
          <p:cNvSpPr txBox="1"/>
          <p:nvPr/>
        </p:nvSpPr>
        <p:spPr>
          <a:xfrm>
            <a:off x="6814236" y="325824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atin typeface="Calibri" panose="020F0502020204030204" pitchFamily="34" charset="0"/>
              </a:rPr>
              <a:t>Default </a:t>
            </a:r>
            <a:r>
              <a:rPr lang="el-GR" sz="2400" dirty="0">
                <a:latin typeface="Calibri" panose="020F0502020204030204" pitchFamily="34" charset="0"/>
              </a:rPr>
              <a:t>ε</a:t>
            </a:r>
            <a:endParaRPr lang="en-US" sz="2400" dirty="0" err="1">
              <a:latin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94B7EC-38B5-FAD3-B77D-42B23B39D10F}"/>
              </a:ext>
            </a:extLst>
          </p:cNvPr>
          <p:cNvSpPr txBox="1"/>
          <p:nvPr/>
        </p:nvSpPr>
        <p:spPr>
          <a:xfrm>
            <a:off x="9663353" y="3263905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atin typeface="Calibri" panose="020F0502020204030204" pitchFamily="34" charset="0"/>
              </a:rPr>
              <a:t>High </a:t>
            </a:r>
            <a:r>
              <a:rPr lang="el-GR" sz="2400" dirty="0">
                <a:latin typeface="Calibri" panose="020F0502020204030204" pitchFamily="34" charset="0"/>
              </a:rPr>
              <a:t>ε</a:t>
            </a:r>
            <a:endParaRPr lang="en-US" sz="2400" dirty="0" err="1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10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TetWild</a:t>
            </a:r>
            <a:r>
              <a:rPr lang="en-US" dirty="0"/>
              <a:t>: Limitations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05876-335F-D7A2-B05B-6EFD0860F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86941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your Attention!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Don't forget to include a last slide that contains teaser images or a video or something else that reminds people about what you said. </a:t>
            </a:r>
          </a:p>
          <a:p>
            <a:endParaRPr lang="en-GB" dirty="0"/>
          </a:p>
          <a:p>
            <a:r>
              <a:rPr lang="en-GB" dirty="0"/>
              <a:t>It might well be that this slide will be on the screen during the whole discussion!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42034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your Attention!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Don't forget to include a last slide that contains teaser images or a video or something else that reminds people about what you said. </a:t>
            </a:r>
          </a:p>
          <a:p>
            <a:endParaRPr lang="en-GB" dirty="0"/>
          </a:p>
          <a:p>
            <a:r>
              <a:rPr lang="en-GB" dirty="0"/>
              <a:t>It might well be that this slide will be on the screen during the whole discussion!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63097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Level 0</a:t>
            </a:r>
          </a:p>
          <a:p>
            <a:pPr lvl="1"/>
            <a:r>
              <a:rPr lang="de-AT" dirty="0"/>
              <a:t>Level 1</a:t>
            </a:r>
          </a:p>
          <a:p>
            <a:pPr lvl="2"/>
            <a:r>
              <a:rPr lang="de-AT" dirty="0"/>
              <a:t>Level 2</a:t>
            </a:r>
          </a:p>
          <a:p>
            <a:pPr lvl="2"/>
            <a:endParaRPr lang="de-AT" dirty="0"/>
          </a:p>
          <a:p>
            <a:pPr lvl="2"/>
            <a:r>
              <a:rPr lang="de-AT" dirty="0" err="1"/>
              <a:t>Hint</a:t>
            </a:r>
            <a:r>
              <a:rPr lang="de-AT" dirty="0"/>
              <a:t>:    </a:t>
            </a:r>
            <a:r>
              <a:rPr lang="de-AT" b="1" dirty="0">
                <a:solidFill>
                  <a:schemeClr val="accent6"/>
                </a:solidFill>
              </a:rPr>
              <a:t>Do NOT </a:t>
            </a:r>
            <a:r>
              <a:rPr lang="de-AT" b="1" dirty="0" err="1">
                <a:solidFill>
                  <a:schemeClr val="accent6"/>
                </a:solidFill>
              </a:rPr>
              <a:t>use</a:t>
            </a:r>
            <a:r>
              <a:rPr lang="de-AT" b="1" dirty="0">
                <a:solidFill>
                  <a:schemeClr val="accent6"/>
                </a:solidFill>
              </a:rPr>
              <a:t> </a:t>
            </a:r>
            <a:r>
              <a:rPr lang="de-AT" b="1" dirty="0" err="1">
                <a:solidFill>
                  <a:schemeClr val="accent6"/>
                </a:solidFill>
              </a:rPr>
              <a:t>bullet</a:t>
            </a:r>
            <a:r>
              <a:rPr lang="de-AT" b="1" dirty="0">
                <a:solidFill>
                  <a:schemeClr val="accent6"/>
                </a:solidFill>
              </a:rPr>
              <a:t> </a:t>
            </a:r>
            <a:r>
              <a:rPr lang="de-AT" b="1" dirty="0" err="1">
                <a:solidFill>
                  <a:schemeClr val="accent6"/>
                </a:solidFill>
              </a:rPr>
              <a:t>lists</a:t>
            </a:r>
            <a:r>
              <a:rPr lang="de-AT" b="1" dirty="0">
                <a:solidFill>
                  <a:schemeClr val="accent6"/>
                </a:solidFill>
              </a:rPr>
              <a:t> </a:t>
            </a:r>
            <a:r>
              <a:rPr lang="de-AT" b="1" dirty="0" err="1">
                <a:solidFill>
                  <a:schemeClr val="accent6"/>
                </a:solidFill>
              </a:rPr>
              <a:t>wherever</a:t>
            </a:r>
            <a:r>
              <a:rPr lang="de-AT" b="1" dirty="0">
                <a:solidFill>
                  <a:schemeClr val="accent6"/>
                </a:solidFill>
              </a:rPr>
              <a:t> </a:t>
            </a:r>
            <a:r>
              <a:rPr lang="de-AT" b="1" dirty="0" err="1">
                <a:solidFill>
                  <a:schemeClr val="accent6"/>
                </a:solidFill>
              </a:rPr>
              <a:t>possible</a:t>
            </a:r>
            <a:r>
              <a:rPr lang="de-AT" b="1" dirty="0">
                <a:solidFill>
                  <a:schemeClr val="accent6"/>
                </a:solidFill>
              </a:rPr>
              <a:t> !!!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18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04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25548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de-AT" dirty="0" err="1"/>
              <a:t>utline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AT" dirty="0"/>
              <a:t>Delaunay </a:t>
            </a:r>
            <a:r>
              <a:rPr lang="de-AT" dirty="0" err="1"/>
              <a:t>Triangulations</a:t>
            </a:r>
            <a:endParaRPr lang="de-AT" dirty="0"/>
          </a:p>
          <a:p>
            <a:pPr>
              <a:lnSpc>
                <a:spcPct val="200000"/>
              </a:lnSpc>
            </a:pPr>
            <a:r>
              <a:rPr lang="de-AT" dirty="0"/>
              <a:t>Background and Motivation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Tetrahedralizations</a:t>
            </a:r>
            <a:endParaRPr lang="de-AT" dirty="0"/>
          </a:p>
          <a:p>
            <a:pPr>
              <a:lnSpc>
                <a:spcPct val="200000"/>
              </a:lnSpc>
            </a:pPr>
            <a:r>
              <a:rPr lang="de-AT" dirty="0" err="1"/>
              <a:t>TetWild</a:t>
            </a:r>
            <a:r>
              <a:rPr lang="de-AT" dirty="0"/>
              <a:t> – </a:t>
            </a:r>
            <a:r>
              <a:rPr lang="de-AT" dirty="0" err="1"/>
              <a:t>Tetrahedral</a:t>
            </a:r>
            <a:r>
              <a:rPr lang="de-AT" dirty="0"/>
              <a:t> </a:t>
            </a:r>
            <a:r>
              <a:rPr lang="de-AT" dirty="0" err="1"/>
              <a:t>Meshing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Wild, </a:t>
            </a:r>
            <a:r>
              <a:rPr lang="de-AT" dirty="0" err="1"/>
              <a:t>Yixin</a:t>
            </a:r>
            <a:r>
              <a:rPr lang="de-AT" dirty="0"/>
              <a:t> Hu et al. 2018</a:t>
            </a:r>
          </a:p>
          <a:p>
            <a:pPr>
              <a:lnSpc>
                <a:spcPct val="200000"/>
              </a:lnSpc>
            </a:pPr>
            <a:r>
              <a:rPr lang="de-AT" dirty="0" err="1"/>
              <a:t>Constrained</a:t>
            </a:r>
            <a:r>
              <a:rPr lang="de-AT" dirty="0"/>
              <a:t> Delaunay </a:t>
            </a:r>
            <a:r>
              <a:rPr lang="de-AT" dirty="0" err="1"/>
              <a:t>Tetrahedrization</a:t>
            </a:r>
            <a:r>
              <a:rPr lang="de-AT" dirty="0"/>
              <a:t>*, </a:t>
            </a:r>
            <a:r>
              <a:rPr lang="de-AT" dirty="0" err="1"/>
              <a:t>Diazzi</a:t>
            </a:r>
            <a:r>
              <a:rPr lang="de-AT" dirty="0"/>
              <a:t> et al. 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  <p:sp>
        <p:nvSpPr>
          <p:cNvPr id="5" name="TextBox 4"/>
          <p:cNvSpPr txBox="1"/>
          <p:nvPr/>
        </p:nvSpPr>
        <p:spPr>
          <a:xfrm>
            <a:off x="1762073" y="2133650"/>
            <a:ext cx="8671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</a:rPr>
              <a:t>Sometimes a dark background is better. Use this template.</a:t>
            </a:r>
          </a:p>
        </p:txBody>
      </p:sp>
    </p:spTree>
    <p:extLst>
      <p:ext uri="{BB962C8B-B14F-4D97-AF65-F5344CB8AC3E}">
        <p14:creationId xmlns:p14="http://schemas.microsoft.com/office/powerpoint/2010/main" val="424306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Delaunay Triangulations (DT) in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test1234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64787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Constrained or Conforming DT in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8780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tetrahedralization?</a:t>
            </a:r>
          </a:p>
        </p:txBody>
      </p:sp>
      <p:pic>
        <p:nvPicPr>
          <p:cNvPr id="6" name="bunny_tetrahedralize">
            <a:hlinkClick r:id="" action="ppaction://media"/>
            <a:extLst>
              <a:ext uri="{FF2B5EF4-FFF2-40B4-BE49-F238E27FC236}">
                <a16:creationId xmlns:a16="http://schemas.microsoft.com/office/drawing/2014/main" id="{B9E78C27-973E-5E28-5A7F-26B7C8B2C5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5212" y="2349674"/>
            <a:ext cx="3910386" cy="293321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  <p:pic>
        <p:nvPicPr>
          <p:cNvPr id="8" name="Picture 7" descr="A green wireframe of a rabbit">
            <a:extLst>
              <a:ext uri="{FF2B5EF4-FFF2-40B4-BE49-F238E27FC236}">
                <a16:creationId xmlns:a16="http://schemas.microsoft.com/office/drawing/2014/main" id="{84069975-A291-D858-63A1-3490BC031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9722" y="2058339"/>
            <a:ext cx="3275729" cy="3275729"/>
          </a:xfrm>
          <a:prstGeom prst="rect">
            <a:avLst/>
          </a:prstGeom>
        </p:spPr>
      </p:pic>
      <p:pic>
        <p:nvPicPr>
          <p:cNvPr id="12" name="Picture 11" descr="A green bunny statue on a black disc&#10;&#10;Description automatically generated">
            <a:extLst>
              <a:ext uri="{FF2B5EF4-FFF2-40B4-BE49-F238E27FC236}">
                <a16:creationId xmlns:a16="http://schemas.microsoft.com/office/drawing/2014/main" id="{3A62C4EF-294F-BB9D-6E51-28BF62779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77" y="2007160"/>
            <a:ext cx="3275729" cy="327572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55671D2-D100-0BAC-9F86-1574F41AEEE1}"/>
              </a:ext>
            </a:extLst>
          </p:cNvPr>
          <p:cNvSpPr/>
          <p:nvPr/>
        </p:nvSpPr>
        <p:spPr bwMode="auto">
          <a:xfrm>
            <a:off x="3895256" y="3670795"/>
            <a:ext cx="576064" cy="301695"/>
          </a:xfrm>
          <a:prstGeom prst="rightArrow">
            <a:avLst/>
          </a:prstGeom>
          <a:solidFill>
            <a:schemeClr val="tx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F01655D-0F75-5C83-8660-A3E064B97B66}"/>
              </a:ext>
            </a:extLst>
          </p:cNvPr>
          <p:cNvSpPr/>
          <p:nvPr/>
        </p:nvSpPr>
        <p:spPr bwMode="auto">
          <a:xfrm>
            <a:off x="7435824" y="3645024"/>
            <a:ext cx="576064" cy="301695"/>
          </a:xfrm>
          <a:prstGeom prst="rightArrow">
            <a:avLst/>
          </a:prstGeom>
          <a:solidFill>
            <a:schemeClr val="tx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B8A62E-614A-E228-37D9-3F06B294BC19}"/>
              </a:ext>
            </a:extLst>
          </p:cNvPr>
          <p:cNvSpPr txBox="1"/>
          <p:nvPr/>
        </p:nvSpPr>
        <p:spPr>
          <a:xfrm>
            <a:off x="429577" y="5374943"/>
            <a:ext cx="2859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</a:rPr>
              <a:t>A bunny found in</a:t>
            </a:r>
            <a:r>
              <a:rPr lang="de-AT" sz="2000" dirty="0">
                <a:latin typeface="Calibri" panose="020F0502020204030204" pitchFamily="34" charset="0"/>
              </a:rPr>
              <a:t> </a:t>
            </a:r>
            <a:r>
              <a:rPr lang="de-AT" sz="2000" dirty="0" err="1">
                <a:latin typeface="Calibri" panose="020F0502020204030204" pitchFamily="34" charset="0"/>
              </a:rPr>
              <a:t>the</a:t>
            </a:r>
            <a:r>
              <a:rPr lang="de-AT" sz="2000" dirty="0">
                <a:latin typeface="Calibri" panose="020F0502020204030204" pitchFamily="34" charset="0"/>
              </a:rPr>
              <a:t> </a:t>
            </a:r>
            <a:r>
              <a:rPr lang="de-AT" sz="2000" i="1" dirty="0">
                <a:latin typeface="Calibri" panose="020F0502020204030204" pitchFamily="34" charset="0"/>
              </a:rPr>
              <a:t>wild</a:t>
            </a:r>
            <a:endParaRPr lang="en-US" sz="2000" i="1" dirty="0">
              <a:latin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99A0C-B65F-BAA2-B987-697DF0866B9A}"/>
              </a:ext>
            </a:extLst>
          </p:cNvPr>
          <p:cNvSpPr txBox="1"/>
          <p:nvPr/>
        </p:nvSpPr>
        <p:spPr>
          <a:xfrm>
            <a:off x="4731533" y="5405721"/>
            <a:ext cx="2732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Surface Representation</a:t>
            </a:r>
            <a:endParaRPr lang="en-US" sz="1800" i="1" dirty="0">
              <a:latin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4370EF-C638-6611-5E6D-8DAE4DB4B142}"/>
              </a:ext>
            </a:extLst>
          </p:cNvPr>
          <p:cNvSpPr txBox="1"/>
          <p:nvPr/>
        </p:nvSpPr>
        <p:spPr>
          <a:xfrm>
            <a:off x="8329835" y="5407386"/>
            <a:ext cx="2732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Volumetric Representation</a:t>
            </a:r>
            <a:endParaRPr lang="en-US" sz="18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But… Why?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6B27E-9CE0-5A9E-1990-09A644BFABA1}"/>
              </a:ext>
            </a:extLst>
          </p:cNvPr>
          <p:cNvSpPr txBox="1"/>
          <p:nvPr/>
        </p:nvSpPr>
        <p:spPr>
          <a:xfrm>
            <a:off x="6169595" y="6075624"/>
            <a:ext cx="51845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Taken from Fast tetrahedral meshing in the wild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 Hu et al. 2020, SIGGRAPH 2020</a:t>
            </a:r>
            <a:endParaRPr lang="en-US" sz="1800" i="1" dirty="0">
              <a:latin typeface="Calibri" panose="020F0502020204030204" pitchFamily="34" charset="0"/>
            </a:endParaRPr>
          </a:p>
        </p:txBody>
      </p:sp>
      <p:pic>
        <p:nvPicPr>
          <p:cNvPr id="16" name="hu_physical_simulation_cropped_2">
            <a:hlinkClick r:id="" action="ppaction://media"/>
            <a:extLst>
              <a:ext uri="{FF2B5EF4-FFF2-40B4-BE49-F238E27FC236}">
                <a16:creationId xmlns:a16="http://schemas.microsoft.com/office/drawing/2014/main" id="{D40D880F-CDBC-7739-351A-C8E368DF8A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3051" y="1773610"/>
            <a:ext cx="9434221" cy="43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8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Difficulties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  <p:pic>
        <p:nvPicPr>
          <p:cNvPr id="6" name="Picture 5" descr="A green wireframe of a rabbit">
            <a:extLst>
              <a:ext uri="{FF2B5EF4-FFF2-40B4-BE49-F238E27FC236}">
                <a16:creationId xmlns:a16="http://schemas.microsoft.com/office/drawing/2014/main" id="{3CDF9CDD-316B-4384-BB9C-A92AE8CA3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04" y="2133650"/>
            <a:ext cx="3275729" cy="327572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504C0F5-5555-E429-CBEE-475105939CF0}"/>
              </a:ext>
            </a:extLst>
          </p:cNvPr>
          <p:cNvSpPr/>
          <p:nvPr/>
        </p:nvSpPr>
        <p:spPr bwMode="auto">
          <a:xfrm>
            <a:off x="3001243" y="2218126"/>
            <a:ext cx="4680520" cy="20355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8614843-3966-E221-2962-1B4B6C1D6454}"/>
              </a:ext>
            </a:extLst>
          </p:cNvPr>
          <p:cNvSpPr/>
          <p:nvPr/>
        </p:nvSpPr>
        <p:spPr bwMode="auto">
          <a:xfrm rot="664148">
            <a:off x="2345920" y="3332076"/>
            <a:ext cx="2620462" cy="2287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 descr="A green triangular object with black lines&#10;&#10;Description automatically generated">
            <a:extLst>
              <a:ext uri="{FF2B5EF4-FFF2-40B4-BE49-F238E27FC236}">
                <a16:creationId xmlns:a16="http://schemas.microsoft.com/office/drawing/2014/main" id="{D17F9ED5-6D57-1B77-2182-B0555C68B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780" y="1043938"/>
            <a:ext cx="2636407" cy="2636407"/>
          </a:xfrm>
          <a:prstGeom prst="rect">
            <a:avLst/>
          </a:prstGeom>
        </p:spPr>
      </p:pic>
      <p:pic>
        <p:nvPicPr>
          <p:cNvPr id="12" name="Picture 11" descr="A green and black triangular pattern&#10;&#10;Description automatically generated with medium confidence">
            <a:extLst>
              <a:ext uri="{FF2B5EF4-FFF2-40B4-BE49-F238E27FC236}">
                <a16:creationId xmlns:a16="http://schemas.microsoft.com/office/drawing/2014/main" id="{28364316-3C89-F03E-C286-405CC97CC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2140" y="3771596"/>
            <a:ext cx="2402339" cy="2402339"/>
          </a:xfrm>
          <a:prstGeom prst="rect">
            <a:avLst/>
          </a:prstGeom>
        </p:spPr>
      </p:pic>
      <p:pic>
        <p:nvPicPr>
          <p:cNvPr id="13" name="hu_problems">
            <a:hlinkClick r:id="" action="ppaction://media"/>
            <a:extLst>
              <a:ext uri="{FF2B5EF4-FFF2-40B4-BE49-F238E27FC236}">
                <a16:creationId xmlns:a16="http://schemas.microsoft.com/office/drawing/2014/main" id="{A0A87549-814D-F997-4C01-22470C0017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6947" y="1173903"/>
            <a:ext cx="10772947" cy="50570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BD0336-FA72-5F48-9D6D-5A51C690A4EA}"/>
              </a:ext>
            </a:extLst>
          </p:cNvPr>
          <p:cNvSpPr txBox="1"/>
          <p:nvPr/>
        </p:nvSpPr>
        <p:spPr>
          <a:xfrm>
            <a:off x="7660715" y="6304405"/>
            <a:ext cx="4180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</a:rPr>
              <a:t>TetWild</a:t>
            </a:r>
            <a:r>
              <a:rPr lang="en-US" sz="1800" dirty="0">
                <a:latin typeface="Calibri" panose="020F0502020204030204" pitchFamily="34" charset="0"/>
              </a:rPr>
              <a:t> Hu et al. 2018, SIGGRAPH 2018</a:t>
            </a:r>
            <a:endParaRPr lang="en-US" sz="18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49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7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7" grpId="0" animBg="1"/>
      <p:bldP spid="8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a robust method?</a:t>
            </a:r>
            <a:endParaRPr lang="de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011EB-13FC-A410-0DDE-531013E05FAE}"/>
              </a:ext>
            </a:extLst>
          </p:cNvPr>
          <p:cNvSpPr txBox="1"/>
          <p:nvPr/>
        </p:nvSpPr>
        <p:spPr>
          <a:xfrm>
            <a:off x="7465739" y="5223231"/>
            <a:ext cx="4180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</a:rPr>
              <a:t>TetWild</a:t>
            </a:r>
            <a:r>
              <a:rPr lang="en-US" sz="1800" dirty="0">
                <a:latin typeface="Calibri" panose="020F0502020204030204" pitchFamily="34" charset="0"/>
              </a:rPr>
              <a:t> Hu et al. 2018, SIGGRAPH 2018</a:t>
            </a:r>
            <a:endParaRPr lang="en-US" sz="1800" i="1" dirty="0">
              <a:latin typeface="Calibri" panose="020F0502020204030204" pitchFamily="34" charset="0"/>
            </a:endParaRP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14619EA6-2DCD-1D65-5B3A-993037B7E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9970" y="2496006"/>
            <a:ext cx="11046249" cy="2255551"/>
          </a:xfr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60985444-D811-47BA-6E3D-E8685A942277}"/>
              </a:ext>
            </a:extLst>
          </p:cNvPr>
          <p:cNvSpPr/>
          <p:nvPr/>
        </p:nvSpPr>
        <p:spPr bwMode="auto">
          <a:xfrm>
            <a:off x="103350" y="3914689"/>
            <a:ext cx="1368152" cy="21602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70A1405-C4DA-30A2-9E25-C9E23B633F18}"/>
              </a:ext>
            </a:extLst>
          </p:cNvPr>
          <p:cNvSpPr/>
          <p:nvPr/>
        </p:nvSpPr>
        <p:spPr bwMode="auto">
          <a:xfrm>
            <a:off x="103350" y="4333123"/>
            <a:ext cx="1368152" cy="21602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8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TetWild</a:t>
            </a:r>
            <a:r>
              <a:rPr lang="en-US" dirty="0"/>
              <a:t>, Hu et al. 2018</a:t>
            </a:r>
            <a:endParaRPr lang="de-AT" dirty="0"/>
          </a:p>
        </p:txBody>
      </p:sp>
      <p:pic>
        <p:nvPicPr>
          <p:cNvPr id="7" name="Content Placeholder 6" descr="A yellow bird with holes&#10;&#10;Description automatically generated with medium confidence">
            <a:extLst>
              <a:ext uri="{FF2B5EF4-FFF2-40B4-BE49-F238E27FC236}">
                <a16:creationId xmlns:a16="http://schemas.microsoft.com/office/drawing/2014/main" id="{51C8DD9F-58DC-E954-1DAD-B1D4ECDB5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7387" y="870881"/>
            <a:ext cx="3006538" cy="178455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  <p:pic>
        <p:nvPicPr>
          <p:cNvPr id="9" name="Picture 8" descr="A low poly fish with black lines&#10;&#10;Description automatically generated">
            <a:extLst>
              <a:ext uri="{FF2B5EF4-FFF2-40B4-BE49-F238E27FC236}">
                <a16:creationId xmlns:a16="http://schemas.microsoft.com/office/drawing/2014/main" id="{1D438851-DD71-6FD0-CFA7-E44241C8D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5" y="3151177"/>
            <a:ext cx="1627734" cy="910105"/>
          </a:xfrm>
          <a:prstGeom prst="rect">
            <a:avLst/>
          </a:prstGeom>
        </p:spPr>
      </p:pic>
      <p:pic>
        <p:nvPicPr>
          <p:cNvPr id="11" name="Picture 10" descr="A close-up of a toy&#10;&#10;Description automatically generated">
            <a:extLst>
              <a:ext uri="{FF2B5EF4-FFF2-40B4-BE49-F238E27FC236}">
                <a16:creationId xmlns:a16="http://schemas.microsoft.com/office/drawing/2014/main" id="{7FFDBB6F-D41F-F0BC-60F2-0C915EC2F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4328" y="3174329"/>
            <a:ext cx="1627735" cy="9404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CE531A-4040-C765-72AE-981281A5C417}"/>
              </a:ext>
            </a:extLst>
          </p:cNvPr>
          <p:cNvSpPr txBox="1"/>
          <p:nvPr/>
        </p:nvSpPr>
        <p:spPr>
          <a:xfrm>
            <a:off x="2446708" y="3994420"/>
            <a:ext cx="2376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</a:rPr>
              <a:t>Robustness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051070-0EF8-B119-EB2B-A75FECA16206}"/>
              </a:ext>
            </a:extLst>
          </p:cNvPr>
          <p:cNvSpPr txBox="1"/>
          <p:nvPr/>
        </p:nvSpPr>
        <p:spPr>
          <a:xfrm>
            <a:off x="7043277" y="3994421"/>
            <a:ext cx="2376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</a:rPr>
              <a:t>Faithfulness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95E5CC-56C0-BCE8-CF56-A23E7E964695}"/>
              </a:ext>
            </a:extLst>
          </p:cNvPr>
          <p:cNvSpPr txBox="1"/>
          <p:nvPr/>
        </p:nvSpPr>
        <p:spPr>
          <a:xfrm>
            <a:off x="70444" y="4464243"/>
            <a:ext cx="2376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dirty="0" err="1">
                <a:latin typeface="Calibri" panose="020F0502020204030204" pitchFamily="34" charset="0"/>
              </a:rPr>
              <a:t>Generated</a:t>
            </a:r>
            <a:r>
              <a:rPr lang="de-AT" sz="2400" dirty="0">
                <a:latin typeface="Calibri" panose="020F0502020204030204" pitchFamily="34" charset="0"/>
              </a:rPr>
              <a:t> </a:t>
            </a:r>
            <a:r>
              <a:rPr lang="de-AT" sz="2400" dirty="0" err="1">
                <a:latin typeface="Calibri" panose="020F0502020204030204" pitchFamily="34" charset="0"/>
              </a:rPr>
              <a:t>by</a:t>
            </a:r>
            <a:endParaRPr lang="de-AT" sz="2400" dirty="0">
              <a:latin typeface="Calibri" panose="020F0502020204030204" pitchFamily="34" charset="0"/>
            </a:endParaRPr>
          </a:p>
          <a:p>
            <a:pPr algn="ctr"/>
            <a:r>
              <a:rPr lang="de-AT" sz="2400" i="1" dirty="0" err="1">
                <a:latin typeface="Calibri" panose="020F0502020204030204" pitchFamily="34" charset="0"/>
              </a:rPr>
              <a:t>Quartet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4B9577-E951-E557-5378-E2965943B002}"/>
              </a:ext>
            </a:extLst>
          </p:cNvPr>
          <p:cNvSpPr txBox="1"/>
          <p:nvPr/>
        </p:nvSpPr>
        <p:spPr>
          <a:xfrm>
            <a:off x="9193931" y="4548756"/>
            <a:ext cx="2376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dirty="0" err="1">
                <a:latin typeface="Calibri" panose="020F0502020204030204" pitchFamily="34" charset="0"/>
              </a:rPr>
              <a:t>Generated</a:t>
            </a:r>
            <a:r>
              <a:rPr lang="de-AT" sz="2400" dirty="0">
                <a:latin typeface="Calibri" panose="020F0502020204030204" pitchFamily="34" charset="0"/>
              </a:rPr>
              <a:t> </a:t>
            </a:r>
            <a:r>
              <a:rPr lang="de-AT" sz="2400" dirty="0" err="1">
                <a:latin typeface="Calibri" panose="020F0502020204030204" pitchFamily="34" charset="0"/>
              </a:rPr>
              <a:t>by</a:t>
            </a:r>
            <a:endParaRPr lang="de-AT" sz="2400" dirty="0">
              <a:latin typeface="Calibri" panose="020F0502020204030204" pitchFamily="34" charset="0"/>
            </a:endParaRPr>
          </a:p>
          <a:p>
            <a:pPr algn="ctr"/>
            <a:r>
              <a:rPr lang="de-AT" sz="2400" i="1" dirty="0" err="1">
                <a:latin typeface="Calibri" panose="020F0502020204030204" pitchFamily="34" charset="0"/>
              </a:rPr>
              <a:t>Tetgen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9EE51EB7-497A-6595-58AA-FEBF28D5FEF5}"/>
              </a:ext>
            </a:extLst>
          </p:cNvPr>
          <p:cNvSpPr/>
          <p:nvPr/>
        </p:nvSpPr>
        <p:spPr bwMode="auto">
          <a:xfrm>
            <a:off x="3433291" y="3443108"/>
            <a:ext cx="4943440" cy="402861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0F0CBA-2142-5EA6-4FE5-C3B3E24BC4F2}"/>
              </a:ext>
            </a:extLst>
          </p:cNvPr>
          <p:cNvSpPr txBox="1"/>
          <p:nvPr/>
        </p:nvSpPr>
        <p:spPr>
          <a:xfrm>
            <a:off x="4441177" y="2603177"/>
            <a:ext cx="2376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dirty="0">
                <a:latin typeface="Calibri" panose="020F0502020204030204" pitchFamily="34" charset="0"/>
              </a:rPr>
              <a:t>Input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pic>
        <p:nvPicPr>
          <p:cNvPr id="19" name="Picture 18" descr="A blue and yellow triangle shaped object&#10;&#10;Description automatically generated">
            <a:extLst>
              <a:ext uri="{FF2B5EF4-FFF2-40B4-BE49-F238E27FC236}">
                <a16:creationId xmlns:a16="http://schemas.microsoft.com/office/drawing/2014/main" id="{BA2ACD85-D5D8-4CFF-0F59-CC1787C50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2841" y="3146358"/>
            <a:ext cx="1627734" cy="996360"/>
          </a:xfrm>
          <a:prstGeom prst="rect">
            <a:avLst/>
          </a:prstGeom>
        </p:spPr>
      </p:pic>
      <p:pic>
        <p:nvPicPr>
          <p:cNvPr id="21" name="Picture 20" descr="A blue and yellow triangle shaped object&#10;&#10;Description automatically generated with medium confidence">
            <a:extLst>
              <a:ext uri="{FF2B5EF4-FFF2-40B4-BE49-F238E27FC236}">
                <a16:creationId xmlns:a16="http://schemas.microsoft.com/office/drawing/2014/main" id="{65DFEA2F-5C8E-8EE3-DDCE-AD74DCEA3E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0318" y="3173054"/>
            <a:ext cx="1664337" cy="940418"/>
          </a:xfrm>
          <a:prstGeom prst="rect">
            <a:avLst/>
          </a:prstGeom>
        </p:spPr>
      </p:pic>
      <p:pic>
        <p:nvPicPr>
          <p:cNvPr id="22" name="birdy_tetwild">
            <a:hlinkClick r:id="" action="ppaction://media"/>
            <a:extLst>
              <a:ext uri="{FF2B5EF4-FFF2-40B4-BE49-F238E27FC236}">
                <a16:creationId xmlns:a16="http://schemas.microsoft.com/office/drawing/2014/main" id="{755AA100-45B3-1EED-AB2A-524B9EFCAA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84256" y="4337621"/>
            <a:ext cx="4773943" cy="13930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2D7D33A-1AC8-196E-9AEA-3643AD11326E}"/>
              </a:ext>
            </a:extLst>
          </p:cNvPr>
          <p:cNvSpPr txBox="1"/>
          <p:nvPr/>
        </p:nvSpPr>
        <p:spPr>
          <a:xfrm>
            <a:off x="4457940" y="5686295"/>
            <a:ext cx="2376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dirty="0" err="1">
                <a:latin typeface="Calibri" panose="020F0502020204030204" pitchFamily="34" charset="0"/>
              </a:rPr>
              <a:t>Generated</a:t>
            </a:r>
            <a:r>
              <a:rPr lang="de-AT" sz="2400" dirty="0">
                <a:latin typeface="Calibri" panose="020F0502020204030204" pitchFamily="34" charset="0"/>
              </a:rPr>
              <a:t> </a:t>
            </a:r>
            <a:r>
              <a:rPr lang="de-AT" sz="2400" dirty="0" err="1">
                <a:latin typeface="Calibri" panose="020F0502020204030204" pitchFamily="34" charset="0"/>
              </a:rPr>
              <a:t>by</a:t>
            </a:r>
            <a:endParaRPr lang="de-AT" sz="2400" dirty="0">
              <a:latin typeface="Calibri" panose="020F0502020204030204" pitchFamily="34" charset="0"/>
            </a:endParaRPr>
          </a:p>
          <a:p>
            <a:pPr algn="ctr"/>
            <a:r>
              <a:rPr lang="de-AT" sz="2400" i="1" dirty="0" err="1">
                <a:latin typeface="Calibri" panose="020F0502020204030204" pitchFamily="34" charset="0"/>
              </a:rPr>
              <a:t>TetWild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F2B09C11-A052-0539-E341-92717278005A}"/>
              </a:ext>
            </a:extLst>
          </p:cNvPr>
          <p:cNvSpPr/>
          <p:nvPr/>
        </p:nvSpPr>
        <p:spPr bwMode="auto">
          <a:xfrm>
            <a:off x="5609113" y="3753289"/>
            <a:ext cx="451515" cy="54176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36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48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4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12" grpId="0"/>
      <p:bldP spid="13" grpId="0"/>
      <p:bldP spid="14" grpId="0"/>
      <p:bldP spid="15" grpId="0"/>
      <p:bldP spid="16" grpId="0" animBg="1"/>
      <p:bldP spid="17" grpId="0"/>
      <p:bldP spid="23" grpId="0"/>
      <p:bldP spid="2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1774</Words>
  <Application>Microsoft Office PowerPoint</Application>
  <PresentationFormat>Custom</PresentationFormat>
  <Paragraphs>201</Paragraphs>
  <Slides>20</Slides>
  <Notes>12</Notes>
  <HiddenSlides>4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Blends</vt:lpstr>
      <vt:lpstr>Dr. Delaunay or: How I Learned to Stop Worrying and Love Triangulations</vt:lpstr>
      <vt:lpstr>Outline</vt:lpstr>
      <vt:lpstr>Delaunay Triangulations (DT) in 2D</vt:lpstr>
      <vt:lpstr>Constrained or Conforming DT in 2D</vt:lpstr>
      <vt:lpstr>What is a tetrahedralization?</vt:lpstr>
      <vt:lpstr>But… Why?</vt:lpstr>
      <vt:lpstr>Difficulties</vt:lpstr>
      <vt:lpstr>Is there a robust method?</vt:lpstr>
      <vt:lpstr>TetWild, Hu et al. 2018</vt:lpstr>
      <vt:lpstr>TetWild: Hu et al. 2018</vt:lpstr>
      <vt:lpstr>TetWild: Input &amp; Output</vt:lpstr>
      <vt:lpstr>TetWild: Pipeline in 2D</vt:lpstr>
      <vt:lpstr>TetWild: Pipeline in 3D</vt:lpstr>
      <vt:lpstr>TetWild: Advantages</vt:lpstr>
      <vt:lpstr>TetWild: Limitations</vt:lpstr>
      <vt:lpstr>Thank You for your Attention!</vt:lpstr>
      <vt:lpstr>Thank You for your Attention!</vt:lpstr>
      <vt:lpstr>Headline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Delaunay or: How I Learned to Stop Worrying and Love Triangulations</dc:title>
  <dc:creator/>
  <cp:lastModifiedBy/>
  <cp:revision>1</cp:revision>
  <dcterms:created xsi:type="dcterms:W3CDTF">2009-05-18T22:11:47Z</dcterms:created>
  <dcterms:modified xsi:type="dcterms:W3CDTF">2024-06-24T17:59:35Z</dcterms:modified>
</cp:coreProperties>
</file>